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2" r:id="rId3"/>
    <p:sldId id="307" r:id="rId4"/>
    <p:sldId id="306" r:id="rId5"/>
    <p:sldId id="300" r:id="rId6"/>
    <p:sldId id="291" r:id="rId7"/>
    <p:sldId id="292" r:id="rId8"/>
    <p:sldId id="301" r:id="rId9"/>
    <p:sldId id="293" r:id="rId10"/>
    <p:sldId id="310" r:id="rId11"/>
    <p:sldId id="311" r:id="rId12"/>
    <p:sldId id="308" r:id="rId13"/>
    <p:sldId id="298" r:id="rId14"/>
    <p:sldId id="312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38" autoAdjust="0"/>
  </p:normalViewPr>
  <p:slideViewPr>
    <p:cSldViewPr>
      <p:cViewPr>
        <p:scale>
          <a:sx n="77" d="100"/>
          <a:sy n="77" d="100"/>
        </p:scale>
        <p:origin x="-106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0A192B-CBF1-4B29-A34D-4FDB0E7910FA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EA5C4B-2C09-49F3-B900-37630AD824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5FF59E3D-54E4-40B8-ABD4-0B85816C5DE1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EB43117C-8B2C-4897-AFC2-2C2A44CE8C30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02B00AF8-EB40-4F50-89A4-52BD928F734C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11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90B64C17-338C-49DB-894A-41163C74C679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11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15CE76AD-5A02-4108-9BEE-708F0B4AF36A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12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6E6E14B2-AF1F-43EB-8927-E4373FEBE886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12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F5B5DB74-1161-454E-98AB-4AB003A8D58F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13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8089E1DA-7C9C-47BC-BB15-9A27D233C078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13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BCF9A3FB-DE5F-4F59-BD32-9AAA0EC2A3B1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14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62911AC3-2A14-470A-89D9-06986669DE65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14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8A377826-8336-4224-A96D-7164A38448DC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2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32E92A01-992D-4A90-AF16-BF86EE29BFB2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2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0C5C9CFF-C23F-4C44-B868-BCB1B8ACBC6A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4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1CD6AC94-624F-4B33-B749-CAE7A947E2B7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4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A3B1E9B0-4BB7-4A86-BE7A-9D49BE431F70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5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0EA580A5-F4D2-40F6-9C5D-AA0796BF6CF8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5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3E37144B-FBAD-45EC-B228-A3CFC5AA03A2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6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D2B6121A-3658-442E-95BD-E5966ABC166A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6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B053B1CF-D798-4326-8C81-AE2A28D8A605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7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7277C213-4438-4E56-ABE6-2FF502531813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7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9D9E0B9C-6FE3-4638-B996-358AA2407312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8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2FD0E0AA-1D65-4C81-A9D3-F3F3559C1A16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8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3A7B5650-5E51-4B5C-8B3C-3845FEB7F4FF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9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2F2D7B6B-95BB-4D15-ABCD-D54A58926103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9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6C911E42-1522-46D1-B9AB-F362DEDCDE2D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10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531" tIns="47076" rIns="90531" bIns="4707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0316" algn="l"/>
                <a:tab pos="902230" algn="l"/>
                <a:tab pos="1354143" algn="l"/>
                <a:tab pos="1806056" algn="l"/>
                <a:tab pos="2257969" algn="l"/>
                <a:tab pos="2709883" algn="l"/>
                <a:tab pos="3161795" algn="l"/>
                <a:tab pos="3613709" algn="l"/>
                <a:tab pos="4065621" algn="l"/>
                <a:tab pos="4517535" algn="l"/>
                <a:tab pos="4969448" algn="l"/>
                <a:tab pos="5421361" algn="l"/>
                <a:tab pos="5873274" algn="l"/>
                <a:tab pos="6325188" algn="l"/>
                <a:tab pos="6777100" algn="l"/>
                <a:tab pos="7229014" algn="l"/>
                <a:tab pos="7680927" algn="l"/>
                <a:tab pos="8132840" algn="l"/>
                <a:tab pos="8584753" algn="l"/>
                <a:tab pos="9036667" algn="l"/>
              </a:tabLst>
              <a:defRPr/>
            </a:pPr>
            <a:fld id="{EA399941-0ACA-4955-8D6C-C82386193F8D}" type="slidenum">
              <a:rPr lang="pl-P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  <a:cs typeface="Lucida Sans Unicode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50316" algn="l"/>
                  <a:tab pos="902230" algn="l"/>
                  <a:tab pos="1354143" algn="l"/>
                  <a:tab pos="1806056" algn="l"/>
                  <a:tab pos="2257969" algn="l"/>
                  <a:tab pos="2709883" algn="l"/>
                  <a:tab pos="3161795" algn="l"/>
                  <a:tab pos="3613709" algn="l"/>
                  <a:tab pos="4065621" algn="l"/>
                  <a:tab pos="4517535" algn="l"/>
                  <a:tab pos="4969448" algn="l"/>
                  <a:tab pos="5421361" algn="l"/>
                  <a:tab pos="5873274" algn="l"/>
                  <a:tab pos="6325188" algn="l"/>
                  <a:tab pos="6777100" algn="l"/>
                  <a:tab pos="7229014" algn="l"/>
                  <a:tab pos="7680927" algn="l"/>
                  <a:tab pos="8132840" algn="l"/>
                  <a:tab pos="8584753" algn="l"/>
                  <a:tab pos="9036667" algn="l"/>
                </a:tabLst>
                <a:defRPr/>
              </a:pPr>
              <a:t>10</a:t>
            </a:fld>
            <a:endParaRPr lang="pl-PL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2" charset="0"/>
              <a:cs typeface="Lucida Sans Unicode" charset="0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719138" y="687388"/>
            <a:ext cx="5418137" cy="3427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CCBA-23F9-464F-8FA2-2FC0CB05D526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F6C43-AEA7-4E61-A867-D304209D2B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55F5-7249-4EFE-A184-AF11580A2C9B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59F1A-2CDA-4909-A97B-AC6B9CAE61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A7CC-2752-44CC-9CE1-B4BC8A9C7E77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2495-FA53-4754-B1AB-5F6664A593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49E32-F695-4209-AA36-FE5118F026C9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E660-B074-49D6-AE68-84DE083481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ECD2-10B1-4F09-9139-4BBC986A5228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F488-9556-423B-A70F-189902D650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DFE9-0EBC-4EBA-B6FE-52C6DDECD216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BAC9F-F535-4E66-B8AF-7A1C180516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1780-98C5-49BF-94E0-5080D7D1F3DE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EEC9-3F03-4960-923E-A8937C0D1B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D0C72-DADC-4408-9F8B-D1FC7F605031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5050-C151-4706-9E3C-B9D72AB6A8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EA871-D929-4AE8-97CC-CA1BD24992FB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4D552-15E4-4350-8333-4D2CC94822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AE3D-C6A3-403D-8F1B-18046D339BB6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57D2-3BC3-4A52-85B4-01EF523112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5C1D-093F-4377-8F84-1A99471208F0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703C0-86FC-40E9-89E2-BE99694977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2CCF2C-AC85-499A-8EB0-A9CF757C82A2}" type="datetimeFigureOut">
              <a:rPr lang="pl-PL"/>
              <a:pPr>
                <a:defRPr/>
              </a:pPr>
              <a:t>2012-10-25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10A46-67AF-439B-8F37-E1BE77C876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3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4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pl-PL" sz="1200" dirty="0"/>
          </a:p>
          <a:p>
            <a:r>
              <a:rPr lang="pl-PL" sz="1200" dirty="0"/>
              <a:t> </a:t>
            </a:r>
            <a:r>
              <a:rPr lang="pl-PL" sz="1200" b="1" dirty="0"/>
              <a:t>„</a:t>
            </a:r>
            <a:r>
              <a:rPr lang="pl-PL" sz="1200" b="1" dirty="0" err="1"/>
              <a:t>Outplacement</a:t>
            </a:r>
            <a:r>
              <a:rPr lang="pl-PL" sz="1200" b="1" dirty="0"/>
              <a:t> i outsourcing w praktyce, jako nowoczesnych instrumenty gospodarcze” </a:t>
            </a:r>
          </a:p>
        </p:txBody>
      </p:sp>
      <p:sp>
        <p:nvSpPr>
          <p:cNvPr id="2056" name="AutoShape 12"/>
          <p:cNvSpPr>
            <a:spLocks noChangeArrowheads="1"/>
          </p:cNvSpPr>
          <p:nvPr/>
        </p:nvSpPr>
        <p:spPr bwMode="auto">
          <a:xfrm>
            <a:off x="827584" y="2357438"/>
            <a:ext cx="8060829" cy="2808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pl-PL" sz="1200" b="1" dirty="0"/>
          </a:p>
          <a:p>
            <a:r>
              <a:rPr lang="pl-PL" sz="2800" b="1" dirty="0"/>
              <a:t> </a:t>
            </a:r>
            <a:r>
              <a:rPr lang="pl-PL" sz="2800" b="1" i="1" dirty="0"/>
              <a:t>„</a:t>
            </a:r>
            <a:r>
              <a:rPr lang="pl-PL" sz="2800" dirty="0" err="1"/>
              <a:t>Out|in|Sourcing</a:t>
            </a:r>
            <a:r>
              <a:rPr lang="pl-PL" sz="2800" dirty="0"/>
              <a:t> model biznesowy, opcja rozwoju i szansa na obniżenie kosztów</a:t>
            </a:r>
            <a:r>
              <a:rPr lang="pl-PL" sz="2800" b="1" i="1" dirty="0"/>
              <a:t>” </a:t>
            </a:r>
          </a:p>
          <a:p>
            <a:endParaRPr lang="pl-PL" sz="2800" dirty="0"/>
          </a:p>
          <a:p>
            <a:pPr algn="just"/>
            <a:r>
              <a:rPr lang="pl-PL" sz="2800" dirty="0"/>
              <a:t>dr Piotr Ratajczyk</a:t>
            </a:r>
            <a:endParaRPr lang="pl-PL" sz="2800" dirty="0">
              <a:latin typeface="Calibri" pitchFamily="34" charset="0"/>
            </a:endParaRPr>
          </a:p>
        </p:txBody>
      </p:sp>
      <p:pic>
        <p:nvPicPr>
          <p:cNvPr id="2057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269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0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just"/>
            <a:r>
              <a:rPr lang="pl-PL"/>
              <a:t>o/i z zakresu informatyki: </a:t>
            </a:r>
          </a:p>
          <a:p>
            <a:pPr algn="just"/>
            <a:endParaRPr lang="pl-PL">
              <a:latin typeface="Calibri" pitchFamily="34" charset="0"/>
            </a:endParaRPr>
          </a:p>
        </p:txBody>
      </p:sp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marL="742950" lvl="1" indent="-285750">
              <a:buFont typeface="Arial" charset="0"/>
              <a:buChar char="•"/>
            </a:pPr>
            <a:r>
              <a:rPr lang="pl-PL" sz="2000" dirty="0"/>
              <a:t>konserwacje i naprawy sprzętu,</a:t>
            </a:r>
          </a:p>
          <a:p>
            <a:pPr marL="742950" lvl="1" indent="-285750">
              <a:buFont typeface="Arial" charset="0"/>
              <a:buChar char="•"/>
            </a:pPr>
            <a:r>
              <a:rPr lang="pl-PL" sz="2000" dirty="0"/>
              <a:t>rozwój aplikacji,</a:t>
            </a:r>
          </a:p>
          <a:p>
            <a:pPr marL="742950" lvl="1" indent="-285750">
              <a:buFont typeface="Arial" charset="0"/>
              <a:buChar char="•"/>
            </a:pPr>
            <a:r>
              <a:rPr lang="pl-PL" sz="2000" dirty="0"/>
              <a:t>przetwarzanie danych,</a:t>
            </a:r>
          </a:p>
          <a:p>
            <a:pPr marL="742950" lvl="1" indent="-285750">
              <a:buFont typeface="Arial" charset="0"/>
              <a:buChar char="•"/>
            </a:pPr>
            <a:r>
              <a:rPr lang="pl-PL" sz="2000" dirty="0"/>
              <a:t>help </a:t>
            </a:r>
            <a:r>
              <a:rPr lang="pl-PL" sz="2000" dirty="0" err="1"/>
              <a:t>desk</a:t>
            </a:r>
            <a:endParaRPr lang="pl-PL" sz="2000" dirty="0"/>
          </a:p>
          <a:p>
            <a:pPr marL="742950" lvl="1" indent="-285750">
              <a:buFont typeface="Arial" charset="0"/>
              <a:buChar char="•"/>
            </a:pPr>
            <a:r>
              <a:rPr lang="pl-PL" sz="2000" dirty="0" err="1"/>
              <a:t>clouding</a:t>
            </a:r>
            <a:endParaRPr lang="pl-PL" sz="2000" dirty="0"/>
          </a:p>
        </p:txBody>
      </p:sp>
      <p:pic>
        <p:nvPicPr>
          <p:cNvPr id="11272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293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4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pl-PL"/>
              <a:t>o/i z zakresu operacji pomocniczych: </a:t>
            </a:r>
          </a:p>
        </p:txBody>
      </p:sp>
      <p:sp>
        <p:nvSpPr>
          <p:cNvPr id="12295" name="AutoShape 12"/>
          <p:cNvSpPr>
            <a:spLocks noChangeArrowheads="1"/>
          </p:cNvSpPr>
          <p:nvPr/>
        </p:nvSpPr>
        <p:spPr bwMode="auto">
          <a:xfrm>
            <a:off x="712788" y="1124744"/>
            <a:ext cx="8277225" cy="4680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druk i reprografia,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obsługa poczty,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konsulting,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szkolenia,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obsługa w terenie,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wsparcie klientów,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zakupy,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przetwarzanie transakcji,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rachunkowość,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realokacja zasobów ludzkich,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funkcje płacowo-kadrowe,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rekrutacja,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usługi gastronomiczne,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obsługa nieruchomości,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ochrona fizyczna,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marketing bezpośredni,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reklama,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telemarketing,</a:t>
            </a:r>
          </a:p>
          <a:p>
            <a:pPr marL="628650" lvl="1" indent="-171450">
              <a:buFont typeface="Arial" charset="0"/>
              <a:buChar char="•"/>
            </a:pPr>
            <a:r>
              <a:rPr lang="pl-PL" sz="1400" dirty="0"/>
              <a:t>zarządzanie i prowadzanie bazy pojazdów.</a:t>
            </a:r>
          </a:p>
          <a:p>
            <a:pPr marL="628650" lvl="1" indent="-171450">
              <a:buFont typeface="Arial" charset="0"/>
              <a:buChar char="•"/>
            </a:pPr>
            <a:endParaRPr lang="pl-PL" sz="1200" dirty="0"/>
          </a:p>
          <a:p>
            <a:pPr marL="171450" indent="-171450" algn="just">
              <a:buFont typeface="Arial" charset="0"/>
              <a:buChar char="•"/>
            </a:pPr>
            <a:endParaRPr lang="pl-PL" sz="1200" dirty="0">
              <a:latin typeface="Calibri" pitchFamily="34" charset="0"/>
            </a:endParaRPr>
          </a:p>
        </p:txBody>
      </p:sp>
      <p:pic>
        <p:nvPicPr>
          <p:cNvPr id="12296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8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pl-PL"/>
              <a:t>o/i z zakresu logistyki: </a:t>
            </a:r>
          </a:p>
        </p:txBody>
      </p:sp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742950" lvl="1" indent="-285750">
              <a:buFont typeface="Arial" pitchFamily="34" charset="0"/>
              <a:buChar char="•"/>
              <a:defRPr/>
            </a:pPr>
            <a:r>
              <a:rPr lang="pl-PL" sz="2000" dirty="0"/>
              <a:t>kontrola spedycji,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pl-PL" sz="2000" dirty="0"/>
              <a:t>pośrednictwo spedycyjne,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pl-PL" sz="2000" dirty="0"/>
              <a:t>leasing,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pl-PL" sz="2000" dirty="0"/>
              <a:t>zarządzanie i prowadzanie bazy pojazdów oraz flotą.</a:t>
            </a:r>
          </a:p>
          <a:p>
            <a:pPr lvl="1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>
              <a:latin typeface="Calibri" pitchFamily="34" charset="0"/>
            </a:endParaRPr>
          </a:p>
        </p:txBody>
      </p:sp>
      <p:pic>
        <p:nvPicPr>
          <p:cNvPr id="13320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41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2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2" algn="just"/>
            <a:r>
              <a:rPr lang="pl-PL" sz="2000" dirty="0">
                <a:latin typeface="Calibri" pitchFamily="34" charset="0"/>
              </a:rPr>
              <a:t>Dać rzeczy początek….</a:t>
            </a:r>
          </a:p>
          <a:p>
            <a:pPr lvl="2" algn="just"/>
            <a:endParaRPr lang="pl-PL" sz="2000" dirty="0">
              <a:latin typeface="Calibri" pitchFamily="34" charset="0"/>
            </a:endParaRPr>
          </a:p>
          <a:p>
            <a:pPr lvl="2" algn="just"/>
            <a:r>
              <a:rPr lang="pl-PL" sz="2000" dirty="0">
                <a:latin typeface="Calibri" pitchFamily="34" charset="0"/>
              </a:rPr>
              <a:t>		…pytania, sugestie, uwagi, ….</a:t>
            </a:r>
          </a:p>
          <a:p>
            <a:pPr lvl="2" algn="just"/>
            <a:endParaRPr lang="pl-PL" sz="2000" dirty="0">
              <a:latin typeface="Calibri" pitchFamily="34" charset="0"/>
            </a:endParaRPr>
          </a:p>
          <a:p>
            <a:pPr lvl="2" algn="just"/>
            <a:endParaRPr lang="pl-PL" sz="2000" dirty="0">
              <a:latin typeface="Calibri" pitchFamily="34" charset="0"/>
            </a:endParaRPr>
          </a:p>
          <a:p>
            <a:pPr lvl="2" algn="ctr"/>
            <a:r>
              <a:rPr lang="pl-PL" sz="2000" dirty="0">
                <a:latin typeface="Calibri" pitchFamily="34" charset="0"/>
              </a:rPr>
              <a:t>	</a:t>
            </a:r>
            <a:r>
              <a:rPr lang="pl-PL" sz="2000" dirty="0" smtClean="0">
                <a:latin typeface="Calibri" pitchFamily="34" charset="0"/>
              </a:rPr>
              <a:t>		….</a:t>
            </a:r>
            <a:r>
              <a:rPr lang="pl-PL" sz="2000" dirty="0">
                <a:latin typeface="Calibri" pitchFamily="34" charset="0"/>
              </a:rPr>
              <a:t>dziękuję za uwagę!</a:t>
            </a:r>
          </a:p>
          <a:p>
            <a:pPr algn="just"/>
            <a:endParaRPr lang="pl-PL" sz="2000" dirty="0">
              <a:latin typeface="Calibri" pitchFamily="34" charset="0"/>
            </a:endParaRPr>
          </a:p>
        </p:txBody>
      </p:sp>
      <p:pic>
        <p:nvPicPr>
          <p:cNvPr id="14343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365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6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2" algn="just"/>
            <a:r>
              <a:rPr lang="pl-PL" dirty="0"/>
              <a:t>Źródła:</a:t>
            </a:r>
          </a:p>
          <a:p>
            <a:pPr lvl="2" algn="just"/>
            <a:r>
              <a:rPr lang="pl-PL" sz="1200" dirty="0"/>
              <a:t>M. </a:t>
            </a:r>
            <a:r>
              <a:rPr lang="pl-PL" sz="1200" dirty="0" err="1"/>
              <a:t>Amiti</a:t>
            </a:r>
            <a:r>
              <a:rPr lang="pl-PL" sz="1200" dirty="0"/>
              <a:t>, W. </a:t>
            </a:r>
            <a:r>
              <a:rPr lang="pl-PL" sz="1200" dirty="0" err="1"/>
              <a:t>Shang-Jin</a:t>
            </a:r>
            <a:r>
              <a:rPr lang="pl-PL" sz="1200" dirty="0"/>
              <a:t>. </a:t>
            </a:r>
            <a:r>
              <a:rPr lang="pl-PL" sz="1200" i="1" dirty="0" err="1"/>
              <a:t>Fear</a:t>
            </a:r>
            <a:r>
              <a:rPr lang="pl-PL" sz="1200" i="1" dirty="0"/>
              <a:t> of Service Outsourcing. </a:t>
            </a:r>
            <a:r>
              <a:rPr lang="pl-PL" sz="1200" i="1" dirty="0" err="1"/>
              <a:t>Is</a:t>
            </a:r>
            <a:r>
              <a:rPr lang="pl-PL" sz="1200" i="1" dirty="0"/>
              <a:t> </a:t>
            </a:r>
            <a:r>
              <a:rPr lang="pl-PL" sz="1200" i="1" dirty="0" err="1"/>
              <a:t>It</a:t>
            </a:r>
            <a:r>
              <a:rPr lang="pl-PL" sz="1200" i="1" dirty="0"/>
              <a:t> </a:t>
            </a:r>
            <a:r>
              <a:rPr lang="pl-PL" sz="1200" i="1" dirty="0" err="1"/>
              <a:t>Justified</a:t>
            </a:r>
            <a:r>
              <a:rPr lang="pl-PL" sz="1200" i="1" dirty="0"/>
              <a:t>?</a:t>
            </a:r>
            <a:r>
              <a:rPr lang="pl-PL" sz="1200" dirty="0"/>
              <a:t>. „IMF </a:t>
            </a:r>
            <a:r>
              <a:rPr lang="pl-PL" sz="1200" dirty="0" err="1"/>
              <a:t>Working</a:t>
            </a:r>
            <a:r>
              <a:rPr lang="pl-PL" sz="1200" dirty="0"/>
              <a:t> Paper”, 2004.</a:t>
            </a:r>
          </a:p>
          <a:p>
            <a:pPr lvl="2" algn="just"/>
            <a:r>
              <a:rPr lang="pl-PL" sz="1200" dirty="0"/>
              <a:t>J. </a:t>
            </a:r>
            <a:r>
              <a:rPr lang="pl-PL" sz="1200" dirty="0" err="1"/>
              <a:t>Bhagwati</a:t>
            </a:r>
            <a:r>
              <a:rPr lang="pl-PL" sz="1200" dirty="0"/>
              <a:t>, A. </a:t>
            </a:r>
            <a:r>
              <a:rPr lang="pl-PL" sz="1200" dirty="0" err="1"/>
              <a:t>Panagariya</a:t>
            </a:r>
            <a:r>
              <a:rPr lang="pl-PL" sz="1200" dirty="0"/>
              <a:t>, T.N. </a:t>
            </a:r>
            <a:r>
              <a:rPr lang="pl-PL" sz="1200" dirty="0" err="1"/>
              <a:t>Srinivsan</a:t>
            </a:r>
            <a:r>
              <a:rPr lang="pl-PL" sz="1200" dirty="0"/>
              <a:t>. </a:t>
            </a:r>
            <a:r>
              <a:rPr lang="pl-PL" sz="1200" i="1" dirty="0" err="1"/>
              <a:t>The</a:t>
            </a:r>
            <a:r>
              <a:rPr lang="pl-PL" sz="1200" i="1" dirty="0"/>
              <a:t> </a:t>
            </a:r>
            <a:r>
              <a:rPr lang="pl-PL" sz="1200" i="1" dirty="0" err="1"/>
              <a:t>Muddles</a:t>
            </a:r>
            <a:r>
              <a:rPr lang="pl-PL" sz="1200" i="1" dirty="0"/>
              <a:t> </a:t>
            </a:r>
            <a:r>
              <a:rPr lang="pl-PL" sz="1200" i="1" dirty="0" err="1"/>
              <a:t>over</a:t>
            </a:r>
            <a:r>
              <a:rPr lang="pl-PL" sz="1200" i="1" dirty="0"/>
              <a:t> Outsourcing</a:t>
            </a:r>
            <a:r>
              <a:rPr lang="pl-PL" sz="1200" dirty="0"/>
              <a:t>. „</a:t>
            </a:r>
            <a:r>
              <a:rPr lang="pl-PL" sz="1200" dirty="0" err="1"/>
              <a:t>Journal</a:t>
            </a:r>
            <a:r>
              <a:rPr lang="pl-PL" sz="1200" dirty="0"/>
              <a:t> of </a:t>
            </a:r>
            <a:r>
              <a:rPr lang="pl-PL" sz="1200" dirty="0" err="1"/>
              <a:t>Economic</a:t>
            </a:r>
            <a:r>
              <a:rPr lang="pl-PL" sz="1200" dirty="0"/>
              <a:t> </a:t>
            </a:r>
            <a:r>
              <a:rPr lang="pl-PL" sz="1200" dirty="0" err="1"/>
              <a:t>Perspectives</a:t>
            </a:r>
            <a:r>
              <a:rPr lang="pl-PL" sz="1200" dirty="0"/>
              <a:t>”. 18 (4).  </a:t>
            </a:r>
          </a:p>
          <a:p>
            <a:pPr lvl="2" algn="just"/>
            <a:r>
              <a:rPr lang="pl-PL" sz="1200" dirty="0"/>
              <a:t>Charles L. Gay: </a:t>
            </a:r>
            <a:r>
              <a:rPr lang="pl-PL" sz="1200" i="1" dirty="0"/>
              <a:t>Outsourcing strategiczny: koncepcja, modele i wdrażanie</a:t>
            </a:r>
            <a:r>
              <a:rPr lang="pl-PL" sz="1200" dirty="0"/>
              <a:t>. Kraków: Oficyna Ekonomiczna, 2002. </a:t>
            </a:r>
          </a:p>
          <a:p>
            <a:pPr lvl="2" algn="just"/>
            <a:r>
              <a:rPr lang="pl-PL" sz="1200" dirty="0"/>
              <a:t>W. Rogowski. </a:t>
            </a:r>
            <a:r>
              <a:rPr lang="pl-PL" sz="1200" i="1" dirty="0"/>
              <a:t>Błędna "5" outsourcingu</a:t>
            </a:r>
            <a:r>
              <a:rPr lang="pl-PL" sz="1200" dirty="0"/>
              <a:t>. „CIO Magazyn Dyrektorów IT”, 2006.</a:t>
            </a:r>
            <a:endParaRPr lang="pl-PL" sz="1200" dirty="0">
              <a:latin typeface="Calibri" pitchFamily="34" charset="0"/>
            </a:endParaRPr>
          </a:p>
        </p:txBody>
      </p:sp>
      <p:pic>
        <p:nvPicPr>
          <p:cNvPr id="15367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7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8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pl-PL" sz="2400" b="1"/>
              <a:t>Agenda</a:t>
            </a: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pl-PL" dirty="0" err="1"/>
              <a:t>Out|in|Sourcing</a:t>
            </a:r>
            <a:r>
              <a:rPr lang="pl-PL" dirty="0"/>
              <a:t> </a:t>
            </a:r>
          </a:p>
          <a:p>
            <a:pPr>
              <a:defRPr/>
            </a:pPr>
            <a:r>
              <a:rPr lang="pl-PL" dirty="0"/>
              <a:t>&gt; model biznesowy, opcja rozwoju i szansa na obniżenie kosztów:</a:t>
            </a:r>
          </a:p>
          <a:p>
            <a:pPr algn="just">
              <a:defRPr/>
            </a:pP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dirty="0"/>
              <a:t>Model biznesowy.</a:t>
            </a: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dirty="0"/>
              <a:t>Opcje rozwoju i wzrostu.</a:t>
            </a: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dirty="0"/>
              <a:t>Doskonalenie operacyjne i procesowe.</a:t>
            </a: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endParaRPr lang="pl-PL" b="1" i="1" dirty="0"/>
          </a:p>
          <a:p>
            <a:pPr marL="228600" indent="-228600" algn="just">
              <a:buFont typeface="Calibri" pitchFamily="34" charset="0"/>
              <a:buAutoNum type="arabicPeriod"/>
              <a:defRPr/>
            </a:pPr>
            <a:endParaRPr lang="pl-PL" dirty="0">
              <a:latin typeface="Calibri" pitchFamily="34" charset="0"/>
            </a:endParaRPr>
          </a:p>
        </p:txBody>
      </p:sp>
      <p:pic>
        <p:nvPicPr>
          <p:cNvPr id="3080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e tekstowe 1"/>
          <p:cNvSpPr txBox="1">
            <a:spLocks noChangeArrowheads="1"/>
          </p:cNvSpPr>
          <p:nvPr/>
        </p:nvSpPr>
        <p:spPr bwMode="auto">
          <a:xfrm>
            <a:off x="0" y="-1588"/>
            <a:ext cx="352901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i="1">
                <a:solidFill>
                  <a:schemeClr val="bg1"/>
                </a:solidFill>
              </a:rPr>
              <a:t>„Jeśli jest coś, czego nie potrafimy zrobić wydajniej, taniej i lepiej niż konkurenci, nie ma sensu, żebyśmy to robili i powinniśmy zatrudnić do wykonania tej pracy kogoś, kto zrobi to lepiej niż my”</a:t>
            </a:r>
            <a:endParaRPr lang="pl-PL">
              <a:solidFill>
                <a:schemeClr val="bg1"/>
              </a:solidFill>
            </a:endParaRPr>
          </a:p>
        </p:txBody>
      </p:sp>
      <p:sp>
        <p:nvSpPr>
          <p:cNvPr id="4099" name="pole tekstowe 2"/>
          <p:cNvSpPr txBox="1">
            <a:spLocks noChangeArrowheads="1"/>
          </p:cNvSpPr>
          <p:nvPr/>
        </p:nvSpPr>
        <p:spPr bwMode="auto">
          <a:xfrm>
            <a:off x="1476375" y="2565400"/>
            <a:ext cx="71993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9600" i="1">
                <a:solidFill>
                  <a:schemeClr val="bg1"/>
                </a:solidFill>
              </a:rPr>
              <a:t>Henry Ford, 1923 r.</a:t>
            </a:r>
            <a:endParaRPr lang="pl-PL" sz="9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6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pl-PL" sz="2400" b="1"/>
              <a:t>Model biznesowy</a:t>
            </a: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just">
              <a:buFont typeface="+mj-lt"/>
              <a:buAutoNum type="arabicPeriod"/>
              <a:defRPr/>
            </a:pPr>
            <a:endParaRPr lang="pl-PL" dirty="0"/>
          </a:p>
          <a:p>
            <a:pPr marL="342900" indent="-342900" algn="just">
              <a:buFont typeface="+mj-lt"/>
              <a:buAutoNum type="arabicPeriod"/>
              <a:defRPr/>
            </a:pPr>
            <a:endParaRPr lang="pl-PL" b="1" i="1" dirty="0"/>
          </a:p>
          <a:p>
            <a:pPr marL="228600" indent="-228600" algn="just">
              <a:buFont typeface="Calibri" pitchFamily="34" charset="0"/>
              <a:buAutoNum type="arabicPeriod"/>
              <a:defRPr/>
            </a:pPr>
            <a:endParaRPr lang="pl-PL" dirty="0">
              <a:latin typeface="Calibri" pitchFamily="34" charset="0"/>
            </a:endParaRPr>
          </a:p>
        </p:txBody>
      </p:sp>
      <p:pic>
        <p:nvPicPr>
          <p:cNvPr id="5128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0" name="Grupa 9"/>
          <p:cNvGrpSpPr>
            <a:grpSpLocks/>
          </p:cNvGrpSpPr>
          <p:nvPr/>
        </p:nvGrpSpPr>
        <p:grpSpPr bwMode="auto">
          <a:xfrm>
            <a:off x="261938" y="1270000"/>
            <a:ext cx="8620125" cy="4318000"/>
            <a:chOff x="0" y="0"/>
            <a:chExt cx="86217" cy="43195"/>
          </a:xfrm>
        </p:grpSpPr>
        <p:sp>
          <p:nvSpPr>
            <p:cNvPr id="11" name="Prostokąt zaokrąglony 10"/>
            <p:cNvSpPr>
              <a:spLocks noChangeArrowheads="1"/>
            </p:cNvSpPr>
            <p:nvPr/>
          </p:nvSpPr>
          <p:spPr bwMode="auto">
            <a:xfrm>
              <a:off x="8606" y="33714"/>
              <a:ext cx="33217" cy="9481"/>
            </a:xfrm>
            <a:prstGeom prst="roundRect">
              <a:avLst>
                <a:gd name="adj" fmla="val 11481"/>
              </a:avLst>
            </a:prstGeom>
            <a:solidFill>
              <a:schemeClr val="bg1">
                <a:lumMod val="100000"/>
                <a:lumOff val="0"/>
                <a:alpha val="50195"/>
              </a:scheme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struktura </a:t>
              </a: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kosztów</a:t>
              </a:r>
              <a:endParaRPr lang="pl-PL" sz="1200" dirty="0">
                <a:latin typeface="Times New Roman"/>
                <a:ea typeface="Times New Roman"/>
              </a:endParaRPr>
            </a:p>
          </p:txBody>
        </p:sp>
        <p:sp>
          <p:nvSpPr>
            <p:cNvPr id="12" name="Prostokąt zaokrąglony 11"/>
            <p:cNvSpPr>
              <a:spLocks noChangeArrowheads="1"/>
            </p:cNvSpPr>
            <p:nvPr/>
          </p:nvSpPr>
          <p:spPr bwMode="auto">
            <a:xfrm>
              <a:off x="44680" y="33714"/>
              <a:ext cx="33169" cy="9481"/>
            </a:xfrm>
            <a:prstGeom prst="roundRect">
              <a:avLst>
                <a:gd name="adj" fmla="val 11481"/>
              </a:avLst>
            </a:prstGeom>
            <a:solidFill>
              <a:schemeClr val="bg1">
                <a:lumMod val="100000"/>
                <a:lumOff val="0"/>
                <a:alpha val="50195"/>
              </a:scheme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strumienie </a:t>
              </a: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przychodów</a:t>
              </a:r>
              <a:endParaRPr lang="pl-PL" sz="1200" dirty="0">
                <a:latin typeface="Times New Roman"/>
                <a:ea typeface="Times New Roman"/>
              </a:endParaRPr>
            </a:p>
          </p:txBody>
        </p:sp>
        <p:sp>
          <p:nvSpPr>
            <p:cNvPr id="13" name="Prostokąt zaokrąglony 12"/>
            <p:cNvSpPr>
              <a:spLocks noChangeArrowheads="1"/>
            </p:cNvSpPr>
            <p:nvPr/>
          </p:nvSpPr>
          <p:spPr bwMode="auto">
            <a:xfrm>
              <a:off x="0" y="2858"/>
              <a:ext cx="17831" cy="27045"/>
            </a:xfrm>
            <a:prstGeom prst="roundRect">
              <a:avLst>
                <a:gd name="adj" fmla="val 11481"/>
              </a:avLst>
            </a:prstGeom>
            <a:solidFill>
              <a:schemeClr val="bg1">
                <a:lumMod val="100000"/>
                <a:lumOff val="0"/>
                <a:alpha val="50195"/>
              </a:scheme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kluczowi</a:t>
              </a:r>
              <a:b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</a:b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partnerzy</a:t>
              </a:r>
              <a:endParaRPr lang="pl-PL" sz="1200" dirty="0"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 </a:t>
              </a:r>
              <a:endParaRPr lang="pl-PL" sz="1200" dirty="0">
                <a:latin typeface="Times New Roman"/>
                <a:ea typeface="Times New Roman"/>
              </a:endParaRPr>
            </a:p>
          </p:txBody>
        </p:sp>
        <p:sp>
          <p:nvSpPr>
            <p:cNvPr id="14" name="Prostokąt zaokrąglony 13"/>
            <p:cNvSpPr>
              <a:spLocks noChangeArrowheads="1"/>
            </p:cNvSpPr>
            <p:nvPr/>
          </p:nvSpPr>
          <p:spPr bwMode="auto">
            <a:xfrm>
              <a:off x="17053" y="16579"/>
              <a:ext cx="17196" cy="16563"/>
            </a:xfrm>
            <a:prstGeom prst="roundRect">
              <a:avLst>
                <a:gd name="adj" fmla="val 11481"/>
              </a:avLst>
            </a:prstGeom>
            <a:solidFill>
              <a:srgbClr val="FFFFFF">
                <a:alpha val="74901"/>
              </a:srgb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>
                  <a:solidFill>
                    <a:srgbClr val="464653"/>
                  </a:solidFill>
                  <a:cs typeface="Times New Roman" pitchFamily="18" charset="0"/>
                </a:rPr>
                <a:t>kluczowe czynności</a:t>
              </a:r>
              <a:endParaRPr lang="pl-PL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Prostokąt zaokrąglony 14"/>
            <p:cNvSpPr>
              <a:spLocks noChangeArrowheads="1"/>
            </p:cNvSpPr>
            <p:nvPr/>
          </p:nvSpPr>
          <p:spPr bwMode="auto">
            <a:xfrm>
              <a:off x="17243" y="1429"/>
              <a:ext cx="17196" cy="14594"/>
            </a:xfrm>
            <a:prstGeom prst="roundRect">
              <a:avLst>
                <a:gd name="adj" fmla="val 11481"/>
              </a:avLst>
            </a:prstGeom>
            <a:solidFill>
              <a:srgbClr val="FFFFFF">
                <a:alpha val="74901"/>
              </a:srgb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kluczowe zasoby </a:t>
              </a:r>
              <a:endParaRPr lang="pl-PL" sz="1200" dirty="0">
                <a:latin typeface="Times New Roman"/>
                <a:ea typeface="Times New Roman"/>
              </a:endParaRPr>
            </a:p>
          </p:txBody>
        </p:sp>
        <p:sp>
          <p:nvSpPr>
            <p:cNvPr id="16" name="Prostokąt zaokrąglony 15"/>
            <p:cNvSpPr>
              <a:spLocks noChangeArrowheads="1"/>
            </p:cNvSpPr>
            <p:nvPr/>
          </p:nvSpPr>
          <p:spPr bwMode="auto">
            <a:xfrm>
              <a:off x="68386" y="2858"/>
              <a:ext cx="17831" cy="27045"/>
            </a:xfrm>
            <a:prstGeom prst="roundRect">
              <a:avLst>
                <a:gd name="adj" fmla="val 11481"/>
              </a:avLst>
            </a:prstGeom>
            <a:solidFill>
              <a:schemeClr val="bg1">
                <a:lumMod val="100000"/>
                <a:lumOff val="0"/>
                <a:alpha val="50195"/>
              </a:scheme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segmenty klientów</a:t>
              </a:r>
              <a:endParaRPr lang="pl-PL" sz="1200" dirty="0"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 </a:t>
              </a:r>
              <a:endParaRPr lang="pl-PL" sz="1200" dirty="0">
                <a:latin typeface="Times New Roman"/>
                <a:ea typeface="Times New Roman"/>
              </a:endParaRPr>
            </a:p>
          </p:txBody>
        </p:sp>
        <p:sp>
          <p:nvSpPr>
            <p:cNvPr id="17" name="Prostokąt zaokrąglony 16"/>
            <p:cNvSpPr>
              <a:spLocks noChangeArrowheads="1"/>
            </p:cNvSpPr>
            <p:nvPr/>
          </p:nvSpPr>
          <p:spPr bwMode="auto">
            <a:xfrm>
              <a:off x="51810" y="16579"/>
              <a:ext cx="17196" cy="16563"/>
            </a:xfrm>
            <a:prstGeom prst="roundRect">
              <a:avLst>
                <a:gd name="adj" fmla="val 11481"/>
              </a:avLst>
            </a:prstGeom>
            <a:solidFill>
              <a:srgbClr val="FFFFFF">
                <a:alpha val="74901"/>
              </a:srgb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>
                  <a:solidFill>
                    <a:srgbClr val="464653"/>
                  </a:solidFill>
                  <a:cs typeface="Times New Roman" pitchFamily="18" charset="0"/>
                </a:rPr>
                <a:t>kanały dystrybucji </a:t>
              </a:r>
              <a:br>
                <a:rPr lang="pl-PL">
                  <a:solidFill>
                    <a:srgbClr val="464653"/>
                  </a:solidFill>
                  <a:cs typeface="Times New Roman" pitchFamily="18" charset="0"/>
                </a:rPr>
              </a:br>
              <a:r>
                <a:rPr lang="pl-PL">
                  <a:solidFill>
                    <a:srgbClr val="464653"/>
                  </a:solidFill>
                  <a:cs typeface="Times New Roman" pitchFamily="18" charset="0"/>
                </a:rPr>
                <a:t>i komunikacji</a:t>
              </a:r>
              <a:endParaRPr lang="pl-PL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l-PL" sz="1200">
                  <a:latin typeface="Times New Roman" pitchFamily="18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8" name="Prostokąt zaokrąglony 17"/>
            <p:cNvSpPr>
              <a:spLocks noChangeArrowheads="1"/>
            </p:cNvSpPr>
            <p:nvPr/>
          </p:nvSpPr>
          <p:spPr bwMode="auto">
            <a:xfrm>
              <a:off x="51810" y="1429"/>
              <a:ext cx="17196" cy="14594"/>
            </a:xfrm>
            <a:prstGeom prst="roundRect">
              <a:avLst>
                <a:gd name="adj" fmla="val 11481"/>
              </a:avLst>
            </a:prstGeom>
            <a:solidFill>
              <a:srgbClr val="FFFFFF">
                <a:alpha val="74901"/>
              </a:srgb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relacje </a:t>
              </a:r>
              <a:b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</a:b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z </a:t>
              </a:r>
              <a:r>
                <a:rPr lang="pl-PL" dirty="0">
                  <a:solidFill>
                    <a:srgbClr val="464653"/>
                  </a:solidFill>
                  <a:latin typeface="Arial"/>
                  <a:ea typeface="Times New Roman"/>
                </a:rPr>
                <a:t>klientami</a:t>
              </a:r>
              <a:endParaRPr lang="pl-PL" sz="1200" dirty="0">
                <a:latin typeface="Times New Roman"/>
                <a:ea typeface="Times New Roman"/>
              </a:endParaRPr>
            </a:p>
          </p:txBody>
        </p:sp>
        <p:sp>
          <p:nvSpPr>
            <p:cNvPr id="19" name="Prostokąt zaokrąglony 18"/>
            <p:cNvSpPr>
              <a:spLocks noChangeArrowheads="1"/>
            </p:cNvSpPr>
            <p:nvPr/>
          </p:nvSpPr>
          <p:spPr bwMode="auto">
            <a:xfrm>
              <a:off x="33153" y="0"/>
              <a:ext cx="19577" cy="35255"/>
            </a:xfrm>
            <a:prstGeom prst="roundRect">
              <a:avLst>
                <a:gd name="adj" fmla="val 11481"/>
              </a:avLst>
            </a:prstGeom>
            <a:solidFill>
              <a:srgbClr val="C6D9F1">
                <a:alpha val="78038"/>
              </a:srgbClr>
            </a:solidFill>
            <a:ln w="19050">
              <a:solidFill>
                <a:schemeClr val="accent1">
                  <a:lumMod val="50000"/>
                  <a:lumOff val="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400">
                  <a:solidFill>
                    <a:srgbClr val="464653"/>
                  </a:solidFill>
                  <a:cs typeface="Times New Roman" pitchFamily="18" charset="0"/>
                </a:rPr>
                <a:t>propozycja wartości</a:t>
              </a:r>
              <a:endParaRPr lang="pl-PL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l-PL" sz="2400">
                  <a:solidFill>
                    <a:srgbClr val="464653"/>
                  </a:solidFill>
                  <a:cs typeface="Times New Roman" pitchFamily="18" charset="0"/>
                </a:rPr>
                <a:t> </a:t>
              </a:r>
              <a:endParaRPr lang="pl-PL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l-PL" sz="2400">
                  <a:solidFill>
                    <a:srgbClr val="464653"/>
                  </a:solidFill>
                  <a:cs typeface="Times New Roman" pitchFamily="18" charset="0"/>
                </a:rPr>
                <a:t> </a:t>
              </a:r>
              <a:endParaRPr lang="pl-PL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50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just"/>
            <a:r>
              <a:rPr lang="pl-PL">
                <a:latin typeface="Calibri" pitchFamily="34" charset="0"/>
              </a:rPr>
              <a:t>Obszary „poprawy” efektywności biznesu</a:t>
            </a:r>
          </a:p>
        </p:txBody>
      </p:sp>
      <p:sp>
        <p:nvSpPr>
          <p:cNvPr id="6151" name="AutoShape 12"/>
          <p:cNvSpPr>
            <a:spLocks noChangeArrowheads="1"/>
          </p:cNvSpPr>
          <p:nvPr/>
        </p:nvSpPr>
        <p:spPr bwMode="auto">
          <a:xfrm>
            <a:off x="611188" y="1190624"/>
            <a:ext cx="8532812" cy="43986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Niższe koszty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Wyższa cena.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Lepszy produkt (?).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Większa ilość/wartość sprzedaży.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Częstotliwość zakupów i skala jednorazowych zakupów – lojalność/powtarzalność.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Płynność </a:t>
            </a:r>
            <a:r>
              <a:rPr lang="pl-PL" dirty="0" err="1"/>
              <a:t>vs</a:t>
            </a:r>
            <a:r>
              <a:rPr lang="pl-PL" dirty="0"/>
              <a:t>. rentowność (?).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Relacje z rynkiem, z klientem.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 err="1"/>
              <a:t>Oproduktowanie</a:t>
            </a:r>
            <a:r>
              <a:rPr lang="pl-PL" dirty="0"/>
              <a:t> klienta.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Tworzenie ekosystemów biznesowych – środowisk klienckich/biznesowych.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Stworzenie klienta, wykreowanie rynku.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pl-PL" dirty="0"/>
              <a:t>Koncentracja, dywersyfikacja, specjalizacja, ….</a:t>
            </a:r>
          </a:p>
        </p:txBody>
      </p:sp>
      <p:pic>
        <p:nvPicPr>
          <p:cNvPr id="6152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4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just"/>
            <a:r>
              <a:rPr lang="pl-PL">
                <a:latin typeface="Calibri" pitchFamily="34" charset="0"/>
              </a:rPr>
              <a:t>Typologia 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pl-PL" dirty="0"/>
          </a:p>
          <a:p>
            <a:r>
              <a:rPr lang="pl-PL" sz="2000" dirty="0"/>
              <a:t>– out/</a:t>
            </a:r>
            <a:r>
              <a:rPr lang="pl-PL" sz="2000" dirty="0" err="1"/>
              <a:t>in</a:t>
            </a:r>
            <a:r>
              <a:rPr lang="pl-PL" sz="2000" dirty="0"/>
              <a:t> operacyjny</a:t>
            </a:r>
          </a:p>
          <a:p>
            <a:r>
              <a:rPr lang="pl-PL" sz="2000" dirty="0"/>
              <a:t>– out/</a:t>
            </a:r>
            <a:r>
              <a:rPr lang="pl-PL" sz="2000" dirty="0" err="1"/>
              <a:t>in</a:t>
            </a:r>
            <a:r>
              <a:rPr lang="pl-PL" sz="2000" dirty="0"/>
              <a:t> taktyczny</a:t>
            </a:r>
          </a:p>
          <a:p>
            <a:r>
              <a:rPr lang="pl-PL" sz="2000" dirty="0"/>
              <a:t>– out/</a:t>
            </a:r>
            <a:r>
              <a:rPr lang="pl-PL" sz="2000" dirty="0" err="1"/>
              <a:t>in</a:t>
            </a:r>
            <a:r>
              <a:rPr lang="pl-PL" sz="2000" dirty="0"/>
              <a:t> strategiczny</a:t>
            </a:r>
          </a:p>
          <a:p>
            <a:endParaRPr lang="pl-PL" sz="2000" dirty="0"/>
          </a:p>
          <a:p>
            <a:r>
              <a:rPr lang="pl-PL" sz="2000" dirty="0"/>
              <a:t>– out/</a:t>
            </a:r>
            <a:r>
              <a:rPr lang="pl-PL" sz="2000" dirty="0" err="1"/>
              <a:t>in</a:t>
            </a:r>
            <a:r>
              <a:rPr lang="pl-PL" sz="2000" dirty="0"/>
              <a:t> stały</a:t>
            </a:r>
          </a:p>
          <a:p>
            <a:r>
              <a:rPr lang="pl-PL" sz="2000" dirty="0"/>
              <a:t>– out/</a:t>
            </a:r>
            <a:r>
              <a:rPr lang="pl-PL" sz="2000" dirty="0" err="1"/>
              <a:t>in</a:t>
            </a:r>
            <a:r>
              <a:rPr lang="pl-PL" sz="2000" dirty="0"/>
              <a:t> okresowy</a:t>
            </a:r>
          </a:p>
          <a:p>
            <a:r>
              <a:rPr lang="pl-PL" sz="2000" dirty="0"/>
              <a:t>– out/</a:t>
            </a:r>
            <a:r>
              <a:rPr lang="pl-PL" sz="2000" dirty="0" err="1"/>
              <a:t>in</a:t>
            </a:r>
            <a:r>
              <a:rPr lang="pl-PL" sz="2000" dirty="0"/>
              <a:t> doraźny</a:t>
            </a:r>
          </a:p>
          <a:p>
            <a:endParaRPr lang="pl-PL" sz="2000" dirty="0"/>
          </a:p>
          <a:p>
            <a:r>
              <a:rPr lang="pl-PL" sz="2000" i="1" dirty="0" err="1"/>
              <a:t>offshore</a:t>
            </a:r>
            <a:r>
              <a:rPr lang="pl-PL" sz="2000" i="1" dirty="0"/>
              <a:t> outsourcing</a:t>
            </a:r>
            <a:endParaRPr lang="pl-PL" sz="2000" dirty="0"/>
          </a:p>
          <a:p>
            <a:endParaRPr lang="pl-PL" sz="1200" dirty="0"/>
          </a:p>
          <a:p>
            <a:endParaRPr lang="pl-PL" sz="1200" dirty="0"/>
          </a:p>
        </p:txBody>
      </p:sp>
      <p:pic>
        <p:nvPicPr>
          <p:cNvPr id="7176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197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198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just"/>
            <a:r>
              <a:rPr lang="pl-PL">
                <a:latin typeface="Calibri" pitchFamily="34" charset="0"/>
              </a:rPr>
              <a:t>Dlaczego? W jakim celu to robimy?</a:t>
            </a:r>
          </a:p>
        </p:txBody>
      </p:sp>
      <p:sp>
        <p:nvSpPr>
          <p:cNvPr id="6151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redukcji i kontroli kosztów operacyjnych,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korzyści skali i specjalizacji,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wydzielenie, wyodrębnienie działalności „szkodliwej”,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pozyskanie wiedzy,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uzyskania dostępu do mocy produkcyjnych najlepszej jakości,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zwolnienia własnych zasobów do innych celów,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uzyskania zasobów, którymi przedsiębiorstwo nie dysponuje,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przyspieszenia pojawienia się korzyści wynikających z restrukturyzacji,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uporania się z funkcją trudną do wykonywania lub niemożliwą do kontrolowania,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pozyskania kapitału,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podziału ryzyka,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optymalizacja zarządcza, kosztowa i podatkowa,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l-PL" sz="1400" dirty="0"/>
              <a:t>dopływu gotówki.</a:t>
            </a:r>
          </a:p>
          <a:p>
            <a:pPr>
              <a:defRPr/>
            </a:pPr>
            <a:endParaRPr lang="pl-PL" sz="1400" dirty="0"/>
          </a:p>
          <a:p>
            <a:pPr algn="just">
              <a:defRPr/>
            </a:pPr>
            <a:endParaRPr lang="pl-PL" sz="1200" dirty="0">
              <a:latin typeface="Calibri" pitchFamily="34" charset="0"/>
            </a:endParaRPr>
          </a:p>
        </p:txBody>
      </p:sp>
      <p:pic>
        <p:nvPicPr>
          <p:cNvPr id="8200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221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22" name="AutoShape 12"/>
          <p:cNvSpPr>
            <a:spLocks noChangeArrowheads="1"/>
          </p:cNvSpPr>
          <p:nvPr/>
        </p:nvSpPr>
        <p:spPr bwMode="auto">
          <a:xfrm>
            <a:off x="827584" y="26064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l-PL">
                <a:latin typeface="Calibri" pitchFamily="34" charset="0"/>
              </a:rPr>
              <a:t>Na co należy zwrócić uwag</a:t>
            </a:r>
          </a:p>
        </p:txBody>
      </p:sp>
      <p:sp>
        <p:nvSpPr>
          <p:cNvPr id="8199" name="AutoShape 12"/>
          <p:cNvSpPr>
            <a:spLocks noChangeArrowheads="1"/>
          </p:cNvSpPr>
          <p:nvPr/>
        </p:nvSpPr>
        <p:spPr bwMode="auto">
          <a:xfrm>
            <a:off x="600075" y="908720"/>
            <a:ext cx="8277225" cy="48245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nieuzyskanie spodziewanych obniżek kosztów,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ogólne pogorszenie jakości realizacji funkcji dotychczas wykonywanej samodzielnie,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niepowodzenia w wypracowaniu relacji prawdziwej współpracy z dostawcą usług,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spory między klientem a dostawcą usługi, zwłaszcza dotyczące jakości usługi i wysokości wynagrodzenia,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niewykorzystanie szans z uzyskania większej operacyjnej elastyczności przy zaspokojeniu potrzeb klientów.: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wystąpienie możliwości uzależnienia się od dostawcy,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niemożność zachowania wysokiej jakości przy dużym udziale obcych komponentów,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zatarcie obrazu firmy wśród klientów,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możliwość poniesienia strat wynikających z niesolidności kooperantów,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ujemne stosunki społeczne związane z redukcją personelu,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ryzyko wzrostu kosztów,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dirty="0"/>
              <a:t>tracimy możliwość rozwoju, specjalizacji (?).</a:t>
            </a:r>
          </a:p>
          <a:p>
            <a:pPr algn="just">
              <a:defRPr/>
            </a:pPr>
            <a:endParaRPr lang="pl-PL" sz="1200" dirty="0">
              <a:latin typeface="Calibri" pitchFamily="34" charset="0"/>
            </a:endParaRPr>
          </a:p>
        </p:txBody>
      </p:sp>
      <p:pic>
        <p:nvPicPr>
          <p:cNvPr id="9224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775700" cy="564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14313" y="0"/>
            <a:ext cx="82248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2195513" y="333375"/>
            <a:ext cx="49847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6764338" y="2852738"/>
            <a:ext cx="206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6" name="AutoShape 12"/>
          <p:cNvSpPr>
            <a:spLocks noChangeArrowheads="1"/>
          </p:cNvSpPr>
          <p:nvPr/>
        </p:nvSpPr>
        <p:spPr bwMode="auto">
          <a:xfrm>
            <a:off x="857250" y="509588"/>
            <a:ext cx="76438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just"/>
            <a:r>
              <a:rPr lang="pl-PL">
                <a:latin typeface="Calibri" pitchFamily="34" charset="0"/>
              </a:rPr>
              <a:t>Wyzwania</a:t>
            </a:r>
          </a:p>
        </p:txBody>
      </p:sp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611188" y="1190625"/>
            <a:ext cx="8277225" cy="397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pl-PL" sz="2000" dirty="0"/>
              <a:t>niewłaściwy dobór kryteriów wyboru dostawcy, kierowanie się wyłącznie kryterium cenowym,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sz="2000" dirty="0"/>
              <a:t>słabe relacje nabywca-dostawca podczas życia projektu,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sz="2000" dirty="0"/>
              <a:t>nie stosowanie charakterystyki świadczonych usług (</a:t>
            </a:r>
            <a:r>
              <a:rPr lang="pl-PL" sz="2000" i="1" dirty="0"/>
              <a:t>Service Level Agreement</a:t>
            </a:r>
            <a:r>
              <a:rPr lang="pl-PL" sz="2000" dirty="0"/>
              <a:t>),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sz="2000" dirty="0"/>
              <a:t>nadmierna koncentracja na technologii i finansach, pomijanie aspektu personalnego, zarządczego,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sz="2000" dirty="0"/>
              <a:t>zbyt pośpiesznie przygotowywany kontrakt,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pl-PL" sz="2000" dirty="0"/>
              <a:t>ochrona know-how firmy.</a:t>
            </a:r>
          </a:p>
          <a:p>
            <a:pPr lvl="1">
              <a:defRPr/>
            </a:pPr>
            <a:endParaRPr lang="pl-PL" sz="1400" dirty="0"/>
          </a:p>
          <a:p>
            <a:pPr algn="just">
              <a:defRPr/>
            </a:pPr>
            <a:endParaRPr lang="pl-PL" sz="1200" dirty="0">
              <a:latin typeface="Calibri" pitchFamily="34" charset="0"/>
            </a:endParaRPr>
          </a:p>
        </p:txBody>
      </p:sp>
      <p:pic>
        <p:nvPicPr>
          <p:cNvPr id="10248" name="Picture 13" descr="C:\Users\D-19-2011\Desktop\LOGOTYPY\Projektunikjn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5929313"/>
            <a:ext cx="6048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651965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800" b="1" i="1" dirty="0" smtClean="0"/>
              <a:t>Złotów, 26</a:t>
            </a:r>
            <a:r>
              <a:rPr lang="pl-PL" sz="800" b="1" dirty="0" smtClean="0"/>
              <a:t>.10.2012 </a:t>
            </a:r>
            <a:r>
              <a:rPr lang="pl-PL" sz="800" dirty="0" smtClean="0"/>
              <a:t> </a:t>
            </a:r>
            <a:r>
              <a:rPr lang="pl-PL" sz="800" b="1" i="1" dirty="0" smtClean="0"/>
              <a:t>„</a:t>
            </a:r>
            <a:r>
              <a:rPr lang="pl-PL" sz="800" b="1" i="1" dirty="0" err="1" smtClean="0"/>
              <a:t>Outplacement</a:t>
            </a:r>
            <a:r>
              <a:rPr lang="pl-PL" sz="800" b="1" i="1" dirty="0" smtClean="0"/>
              <a:t> i outsourcing w praktyce, jako nowoczesnych instrumenty gospodarcze”</a:t>
            </a:r>
            <a:r>
              <a:rPr lang="pl-PL" sz="800" b="1" dirty="0" smtClean="0"/>
              <a:t> </a:t>
            </a:r>
            <a:endParaRPr lang="pl-PL" sz="800" b="1" i="1" dirty="0"/>
          </a:p>
          <a:p>
            <a:pPr eaLnBrk="0" hangingPunct="0"/>
            <a:r>
              <a:rPr lang="pl-PL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Przewiduj i reaguj - zarządzanie zmianą w subregionie pilskim</a:t>
            </a:r>
            <a:r>
              <a:rPr lang="pl-PL" sz="800" i="1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- 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Projekt jest wsp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łfinansowany ze środk</a:t>
            </a:r>
            <a:r>
              <a:rPr lang="pl-PL" sz="800" dirty="0">
                <a:solidFill>
                  <a:srgbClr val="5F5F5F"/>
                </a:solidFill>
                <a:ea typeface="Times New Roman" pitchFamily="18" charset="0"/>
                <a:cs typeface="Tahoma" pitchFamily="34" charset="0"/>
              </a:rPr>
              <a:t>ó</a:t>
            </a:r>
            <a:r>
              <a:rPr lang="pl-PL" sz="800" dirty="0">
                <a:solidFill>
                  <a:srgbClr val="5F5F5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 Unii Europejskiej w ramach Europejskiego Funduszu Społecznego</a:t>
            </a:r>
            <a:r>
              <a:rPr lang="pl-PL" sz="700" dirty="0"/>
              <a:t>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1154</Words>
  <Application>Microsoft Office PowerPoint</Application>
  <PresentationFormat>Pokaz na ekranie (4:3)</PresentationFormat>
  <Paragraphs>185</Paragraphs>
  <Slides>14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Verdana</vt:lpstr>
      <vt:lpstr>Lucida Sans Unicode</vt:lpstr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Company>Centrum Badań Stosowanych Ultex Ankieter sp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Witek</dc:creator>
  <cp:lastModifiedBy>Siatkowski</cp:lastModifiedBy>
  <cp:revision>148</cp:revision>
  <dcterms:created xsi:type="dcterms:W3CDTF">2010-10-18T10:53:19Z</dcterms:created>
  <dcterms:modified xsi:type="dcterms:W3CDTF">2012-10-25T17:13:30Z</dcterms:modified>
</cp:coreProperties>
</file>